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9" r:id="rId3"/>
    <p:sldId id="260" r:id="rId4"/>
    <p:sldId id="261" r:id="rId5"/>
    <p:sldId id="262" r:id="rId6"/>
    <p:sldId id="267" r:id="rId7"/>
    <p:sldId id="265" r:id="rId8"/>
    <p:sldId id="266" r:id="rId9"/>
    <p:sldId id="277" r:id="rId10"/>
    <p:sldId id="278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9" r:id="rId19"/>
    <p:sldId id="280" r:id="rId20"/>
    <p:sldId id="281" r:id="rId21"/>
    <p:sldId id="282" r:id="rId22"/>
    <p:sldId id="284" r:id="rId23"/>
    <p:sldId id="285" r:id="rId24"/>
    <p:sldId id="286" r:id="rId25"/>
    <p:sldId id="28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7B2AD-34D6-4093-8772-DC8079B6D005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pPr>
              <a:buNone/>
            </a:pPr>
            <a:r>
              <a:rPr lang="ro-RO" dirty="0" smtClean="0"/>
              <a:t>   </a:t>
            </a:r>
          </a:p>
          <a:p>
            <a:pPr>
              <a:buNone/>
            </a:pPr>
            <a:endParaRPr lang="ro-RO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o-RO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                  VIAȚA ESTE O EXCURSIE ORGANIZATĂ</a:t>
            </a:r>
            <a:r>
              <a:rPr lang="ro-RO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                     susținea Dorel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Schor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EXCURSIA DE STUDIU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/>
              <a:t>Este o activitate didactică bazată pe interdisciplinaritate și munca în echipă</a:t>
            </a:r>
          </a:p>
          <a:p>
            <a:r>
              <a:rPr lang="ro-RO" dirty="0" smtClean="0"/>
              <a:t>are ca scop lărgirea orizontului didactic, realizând legătura dintre teorie și practică</a:t>
            </a:r>
          </a:p>
          <a:p>
            <a:pPr>
              <a:buNone/>
            </a:pPr>
            <a:endParaRPr lang="ro-R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rgbClr val="FF0000"/>
                </a:solidFill>
              </a:rPr>
              <a:t>Siturile </a:t>
            </a:r>
            <a:r>
              <a:rPr lang="ro-RO" dirty="0" err="1" smtClean="0">
                <a:solidFill>
                  <a:srgbClr val="FF0000"/>
                </a:solidFill>
              </a:rPr>
              <a:t>ștefaniene</a:t>
            </a:r>
            <a:r>
              <a:rPr lang="ro-RO" dirty="0" smtClean="0">
                <a:solidFill>
                  <a:srgbClr val="FF0000"/>
                </a:solidFill>
              </a:rPr>
              <a:t> din N Moldovei</a:t>
            </a:r>
            <a:endParaRPr lang="ro-RO" dirty="0">
              <a:solidFill>
                <a:srgbClr val="FF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o-RO" b="1" dirty="0" smtClean="0"/>
              <a:t>Traseul</a:t>
            </a:r>
            <a:r>
              <a:rPr lang="en-GB" dirty="0" smtClean="0"/>
              <a:t>: </a:t>
            </a:r>
            <a:r>
              <a:rPr lang="ro-RO" dirty="0" smtClean="0"/>
              <a:t>Valea </a:t>
            </a:r>
            <a:r>
              <a:rPr lang="ro-RO" dirty="0" err="1" smtClean="0"/>
              <a:t>Moldovei-Voroneț-Putna-Volovăț-Pătrăuți-Suceava-Reuseni-Cetatea</a:t>
            </a:r>
            <a:r>
              <a:rPr lang="ro-RO" dirty="0" smtClean="0"/>
              <a:t> </a:t>
            </a:r>
            <a:r>
              <a:rPr lang="ro-RO" dirty="0" err="1" smtClean="0"/>
              <a:t>Neamț-</a:t>
            </a:r>
            <a:r>
              <a:rPr lang="ro-RO" dirty="0" smtClean="0"/>
              <a:t> Mănăstirea </a:t>
            </a:r>
            <a:r>
              <a:rPr lang="ro-RO" dirty="0" err="1" smtClean="0"/>
              <a:t>Neamț-Baia-</a:t>
            </a:r>
            <a:r>
              <a:rPr lang="ro-RO" dirty="0" smtClean="0"/>
              <a:t> Valea Moldovei</a:t>
            </a:r>
          </a:p>
          <a:p>
            <a:r>
              <a:rPr lang="ro-RO" b="1" dirty="0" smtClean="0"/>
              <a:t>Scopul</a:t>
            </a:r>
            <a:r>
              <a:rPr lang="en-GB" dirty="0" smtClean="0"/>
              <a:t>: </a:t>
            </a:r>
            <a:r>
              <a:rPr lang="ro-RO" dirty="0" smtClean="0"/>
              <a:t>de a evalua monumentele semnificative ale Epocii lui Ștefan cel Mare</a:t>
            </a:r>
            <a:r>
              <a:rPr lang="en-GB" dirty="0" smtClean="0"/>
              <a:t>; </a:t>
            </a:r>
            <a:r>
              <a:rPr lang="ro-RO" dirty="0" smtClean="0"/>
              <a:t>de a cultiva prețuirea și dragostea de frumos față de monumentele istorice și culturale vizitate, față de obiceiurile și tradițiile poporului moldovean și față de morala creștină </a:t>
            </a:r>
            <a:endParaRPr lang="ro-R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r>
              <a:rPr lang="ro-RO" b="1" dirty="0" smtClean="0"/>
              <a:t>Competențe generale</a:t>
            </a:r>
            <a:r>
              <a:rPr lang="en-GB" dirty="0" smtClean="0"/>
              <a:t>:</a:t>
            </a:r>
            <a:r>
              <a:rPr lang="ro-RO" dirty="0" smtClean="0"/>
              <a:t> utilizarea informațiilor provenite din sursele istorice primare și secundare</a:t>
            </a:r>
            <a:r>
              <a:rPr lang="en-GB" dirty="0" smtClean="0"/>
              <a:t>; </a:t>
            </a:r>
            <a:r>
              <a:rPr lang="ro-RO" dirty="0" smtClean="0"/>
              <a:t>valorificarea valențelor educative oferite de istoria locală</a:t>
            </a:r>
          </a:p>
          <a:p>
            <a:r>
              <a:rPr lang="ro-RO" b="1" dirty="0" smtClean="0"/>
              <a:t>Competențe specifice</a:t>
            </a:r>
            <a:r>
              <a:rPr lang="en-GB" dirty="0" smtClean="0"/>
              <a:t>: </a:t>
            </a:r>
            <a:r>
              <a:rPr lang="ro-RO" dirty="0" smtClean="0"/>
              <a:t>să ne exprimăm opinia privind tezaurul național de valoare mondială din Nordul Moldovei, integrând istoria patriei în contextul universal</a:t>
            </a:r>
            <a:r>
              <a:rPr lang="en-GB" dirty="0" smtClean="0"/>
              <a:t>; </a:t>
            </a:r>
            <a:r>
              <a:rPr lang="ro-RO" dirty="0" smtClean="0"/>
              <a:t>să motivăm de ce cunoașterea și ocrotirea monumentelor istorice și culturale reprezintă îndatoriri elementare ale fiecărui locuitor al țării</a:t>
            </a:r>
            <a:r>
              <a:rPr lang="en-GB" dirty="0" smtClean="0"/>
              <a:t>; s</a:t>
            </a:r>
            <a:r>
              <a:rPr lang="ro-RO" dirty="0" smtClean="0"/>
              <a:t>ă apreciem morala creștină românească</a:t>
            </a:r>
            <a:endParaRPr lang="ro-R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err="1" smtClean="0"/>
              <a:t>Itinerar-</a:t>
            </a:r>
            <a:r>
              <a:rPr lang="ro-RO" dirty="0" smtClean="0"/>
              <a:t> obiective istorice și culturale</a:t>
            </a:r>
            <a:endParaRPr lang="ro-RO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dirty="0" smtClean="0">
                <a:solidFill>
                  <a:srgbClr val="C00000"/>
                </a:solidFill>
              </a:rPr>
              <a:t>A. Voroneț - Mănăstirea Voron</a:t>
            </a:r>
            <a:r>
              <a:rPr lang="ro-RO" dirty="0" smtClean="0"/>
              <a:t>eț</a:t>
            </a:r>
          </a:p>
          <a:p>
            <a:pPr>
              <a:buNone/>
            </a:pPr>
            <a:r>
              <a:rPr lang="ro-RO" dirty="0" smtClean="0"/>
              <a:t>     Supranumită și ,, Capela </a:t>
            </a:r>
            <a:r>
              <a:rPr lang="ro-RO" dirty="0" err="1" smtClean="0"/>
              <a:t>Sixtină</a:t>
            </a:r>
            <a:r>
              <a:rPr lang="ro-RO" dirty="0" smtClean="0"/>
              <a:t> a Estului</a:t>
            </a:r>
            <a:r>
              <a:rPr lang="en-GB" dirty="0" smtClean="0"/>
              <a:t>’’</a:t>
            </a:r>
            <a:r>
              <a:rPr lang="ro-RO" dirty="0" smtClean="0"/>
              <a:t> a fost ridicată în 3 luni și 3 săptămâni (mai-septembrie 1488). </a:t>
            </a:r>
          </a:p>
          <a:p>
            <a:pPr>
              <a:buNone/>
            </a:pPr>
            <a:r>
              <a:rPr lang="ro-RO" dirty="0" smtClean="0"/>
              <a:t>    Fragmentul din marea </a:t>
            </a:r>
            <a:r>
              <a:rPr lang="ro-RO" dirty="0" err="1" smtClean="0"/>
              <a:t>frească</a:t>
            </a:r>
            <a:r>
              <a:rPr lang="ro-RO" dirty="0" smtClean="0"/>
              <a:t> a Judecății de Apoi-are drept fundal celebrul albastru de Voroneț </a:t>
            </a:r>
            <a:endParaRPr lang="ro-R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ubstituent conținut 6" descr="voronet 2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857232"/>
            <a:ext cx="4038600" cy="5286412"/>
          </a:xfrm>
        </p:spPr>
      </p:pic>
      <p:pic>
        <p:nvPicPr>
          <p:cNvPr id="6" name="Substituent conținut 5" descr="voronet 11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857232"/>
            <a:ext cx="4038600" cy="528641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Moaștele Sfântului Daniil Sihastrul</a:t>
            </a:r>
            <a:endParaRPr lang="ro-RO" dirty="0"/>
          </a:p>
        </p:txBody>
      </p:sp>
      <p:pic>
        <p:nvPicPr>
          <p:cNvPr id="4" name="Substituent conținut 3" descr="daniel sihastr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643050"/>
            <a:ext cx="7215238" cy="442915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lnSpcReduction="10000"/>
          </a:bodyPr>
          <a:lstStyle/>
          <a:p>
            <a:r>
              <a:rPr lang="ro-RO" dirty="0" smtClean="0">
                <a:solidFill>
                  <a:srgbClr val="C00000"/>
                </a:solidFill>
              </a:rPr>
              <a:t>B. </a:t>
            </a:r>
            <a:r>
              <a:rPr lang="ro-RO" dirty="0" err="1" smtClean="0">
                <a:solidFill>
                  <a:srgbClr val="C00000"/>
                </a:solidFill>
              </a:rPr>
              <a:t>Putna-</a:t>
            </a:r>
            <a:r>
              <a:rPr lang="ro-RO" dirty="0" smtClean="0">
                <a:solidFill>
                  <a:srgbClr val="C00000"/>
                </a:solidFill>
              </a:rPr>
              <a:t> Mănăstirea Putna</a:t>
            </a:r>
            <a:endParaRPr lang="ro-RO" dirty="0" smtClean="0"/>
          </a:p>
          <a:p>
            <a:pPr>
              <a:buNone/>
            </a:pPr>
            <a:r>
              <a:rPr lang="ro-RO" dirty="0" smtClean="0">
                <a:solidFill>
                  <a:srgbClr val="C00000"/>
                </a:solidFill>
              </a:rPr>
              <a:t> </a:t>
            </a:r>
            <a:r>
              <a:rPr lang="ro-RO" dirty="0" smtClean="0"/>
              <a:t>Supranumită ,,Ierusalimul Neamului Românesc</a:t>
            </a:r>
            <a:r>
              <a:rPr lang="en-GB" dirty="0" smtClean="0"/>
              <a:t>’’</a:t>
            </a:r>
            <a:endParaRPr lang="ro-RO" dirty="0" smtClean="0"/>
          </a:p>
          <a:p>
            <a:pPr>
              <a:buNone/>
            </a:pPr>
            <a:r>
              <a:rPr lang="ro-RO" dirty="0" smtClean="0"/>
              <a:t>    Construcția a început în anul 1466 și s-a terminat în anul 1469, fiind prima dintre ctitoriile lui Ștefan cel Mare și în același timp necropola familiei domnești.</a:t>
            </a:r>
          </a:p>
          <a:p>
            <a:pPr>
              <a:buNone/>
            </a:pPr>
            <a:r>
              <a:rPr lang="ro-RO" dirty="0" smtClean="0"/>
              <a:t>    Mănăstirea a fost un important centru cultural, la Putna a luat naștere tradiția cărturărească, călugării care știau să scrie și să citească în limba slavonă au fost aduși de la Mănăstirea Neamț, devenind inițiatorii culturii</a:t>
            </a:r>
            <a:endParaRPr lang="ro-R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Biserica mănăstirii a fost devastată de oștile lui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Timuș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Hmelnițki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. Lucrările de reconstruire au fost începute de voievodul Vasile Lupu în anul 1653, continuate de Gheorghe Ștefan (1653-1658) și terminate, sub domnia lui Eustatie Dabija, în anul 1662.</a:t>
            </a: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Mănăstirea a fost restaurată între anii 1756-1760 prin grija mitropolitului Iacob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Putneanul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, apoi în anul 1902 când s-a refăcut acoperișul după planurile arhitectului Karl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Romstorfer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și mai recent, în perioada 1961-1975 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 descr="descărca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372" y="285728"/>
            <a:ext cx="4714908" cy="5786478"/>
          </a:xfrm>
        </p:spPr>
      </p:pic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285728"/>
            <a:ext cx="3543296" cy="5840435"/>
          </a:xfrm>
        </p:spPr>
        <p:txBody>
          <a:bodyPr>
            <a:normAutofit lnSpcReduction="10000"/>
          </a:bodyPr>
          <a:lstStyle/>
          <a:p>
            <a:r>
              <a:rPr lang="ro-RO" sz="3200" dirty="0" smtClean="0">
                <a:latin typeface="Times New Roman" pitchFamily="18" charset="0"/>
                <a:cs typeface="Times New Roman" pitchFamily="18" charset="0"/>
              </a:rPr>
              <a:t>Singura clădire rămasă din vremea lui Ștefan cel Mare este Turnul Tezaurului, a cărui construcție a fost terminată în anul 1481. În el fiind, adăpostite în vremi de tulburare, odoarele acestui sfânt lăcaș</a:t>
            </a:r>
            <a:endParaRPr lang="ro-RO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 descr="800px-Manastirea_putna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142984"/>
            <a:ext cx="3786214" cy="4929222"/>
          </a:xfrm>
        </p:spPr>
      </p:pic>
      <p:pic>
        <p:nvPicPr>
          <p:cNvPr id="10" name="Substituent conținut 9" descr="192321317_895318037687360_8876693380226910945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6248" y="1142984"/>
            <a:ext cx="4400552" cy="507209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 descr="192520773_193641512621956_1850271151537579181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071546"/>
            <a:ext cx="4038600" cy="5072098"/>
          </a:xfrm>
        </p:spPr>
      </p:pic>
      <p:pic>
        <p:nvPicPr>
          <p:cNvPr id="6" name="Substituent conținut 5" descr="maria voichit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1071546"/>
            <a:ext cx="3792736" cy="505461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ro-RO" dirty="0" smtClean="0">
                <a:solidFill>
                  <a:srgbClr val="C00000"/>
                </a:solidFill>
              </a:rPr>
              <a:t>C. </a:t>
            </a:r>
            <a:r>
              <a:rPr lang="ro-RO" dirty="0" err="1" smtClean="0">
                <a:solidFill>
                  <a:srgbClr val="C00000"/>
                </a:solidFill>
              </a:rPr>
              <a:t>Volovăț-</a:t>
            </a:r>
            <a:r>
              <a:rPr lang="ro-RO" dirty="0" smtClean="0">
                <a:solidFill>
                  <a:srgbClr val="C00000"/>
                </a:solidFill>
              </a:rPr>
              <a:t> Biserica ,,Înălțarea Sfintei Cruci</a:t>
            </a:r>
            <a:r>
              <a:rPr lang="en-GB" dirty="0" smtClean="0">
                <a:solidFill>
                  <a:srgbClr val="C00000"/>
                </a:solidFill>
              </a:rPr>
              <a:t>’’</a:t>
            </a:r>
            <a:endParaRPr lang="ro-RO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o-RO" dirty="0" smtClean="0"/>
              <a:t> Este o biserică ctitorită de Ștefan cel Mare între anii 1500-1502 în satul Volovăț. După cronicarul Nicolae Costin, voievodul Dragoș Vodă a construit o biserică de lemn la Volovăț, pe care Ștefan cel Mare a mutat-o la Putna într-o singură noapte. Cronicarul povestește legenda că biserica de lemn din Volovăț ar fi putut adăposti odată mormântul legendarului Dragoș Vodă</a:t>
            </a:r>
            <a:endParaRPr lang="ro-RO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 descr="volovat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928670"/>
            <a:ext cx="4114800" cy="5000660"/>
          </a:xfrm>
        </p:spPr>
      </p:pic>
      <p:pic>
        <p:nvPicPr>
          <p:cNvPr id="6" name="Substituent conținut 5" descr="1280px-Biserica_Înălţarea_Sfintei_Cruci_din_Volovăţ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928670"/>
            <a:ext cx="4038600" cy="500066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10000"/>
          </a:bodyPr>
          <a:lstStyle/>
          <a:p>
            <a:r>
              <a:rPr lang="ro-RO" dirty="0" smtClean="0">
                <a:solidFill>
                  <a:srgbClr val="C00000"/>
                </a:solidFill>
              </a:rPr>
              <a:t>D. </a:t>
            </a:r>
            <a:r>
              <a:rPr lang="ro-RO" dirty="0" err="1" smtClean="0">
                <a:solidFill>
                  <a:srgbClr val="C00000"/>
                </a:solidFill>
              </a:rPr>
              <a:t>Pătrăuți-</a:t>
            </a:r>
            <a:r>
              <a:rPr lang="ro-RO" dirty="0" smtClean="0">
                <a:solidFill>
                  <a:srgbClr val="C00000"/>
                </a:solidFill>
              </a:rPr>
              <a:t> Biserica ,,Înălțarea </a:t>
            </a:r>
            <a:r>
              <a:rPr lang="ro-RO" dirty="0" err="1" smtClean="0">
                <a:solidFill>
                  <a:srgbClr val="C00000"/>
                </a:solidFill>
              </a:rPr>
              <a:t>Sfinetei</a:t>
            </a:r>
            <a:r>
              <a:rPr lang="ro-RO" dirty="0" smtClean="0">
                <a:solidFill>
                  <a:srgbClr val="C00000"/>
                </a:solidFill>
              </a:rPr>
              <a:t> Cruci</a:t>
            </a:r>
            <a:r>
              <a:rPr lang="en-GB" dirty="0" smtClean="0">
                <a:solidFill>
                  <a:srgbClr val="C00000"/>
                </a:solidFill>
              </a:rPr>
              <a:t>’’</a:t>
            </a:r>
            <a:endParaRPr lang="ro-RO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o-RO" dirty="0" smtClean="0"/>
              <a:t>Biserică ctitorită de Ștefan cel Mare în satul Pătrăuți, în anul 1487 fiind considerată cea mai veche biserică care se păstrează astăzi în forma ei originară. Domnul Moldovei a întemeiat aici singura biserică de maici întemeiată în timpul domniei sale.  Această fiind destinată probabil pentru îngrijirea răniților</a:t>
            </a:r>
            <a:r>
              <a:rPr lang="ro-RO" dirty="0" smtClean="0">
                <a:solidFill>
                  <a:srgbClr val="C00000"/>
                </a:solidFill>
              </a:rPr>
              <a:t>, </a:t>
            </a:r>
            <a:r>
              <a:rPr lang="ro-RO" dirty="0" smtClean="0"/>
              <a:t>proveniți din luptele purtate în preajma Cetății de Scaun a Sucevei. Din cauza vitregiei vremurilor, biserica a fost părăsită în repetate rânduri, fiind prădată de tătari și polonezi</a:t>
            </a:r>
          </a:p>
          <a:p>
            <a:pPr>
              <a:buNone/>
            </a:pPr>
            <a:endParaRPr lang="ro-RO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 descr="1024px-Biserica_Inaltarea_Sf._Cruci_din_Patrauti2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928670"/>
            <a:ext cx="4038600" cy="5000660"/>
          </a:xfrm>
        </p:spPr>
      </p:pic>
      <p:pic>
        <p:nvPicPr>
          <p:cNvPr id="6" name="Substituent conținut 5" descr="1024px-Biserica_Inaltarea_Sf._Cruci_din_Patrauti2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00562" y="928670"/>
            <a:ext cx="4186238" cy="500066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E. </a:t>
            </a:r>
            <a:r>
              <a:rPr lang="ro-RO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Cetatea de Scaun a Sucevei</a:t>
            </a:r>
          </a:p>
          <a:p>
            <a:pPr>
              <a:buNone/>
            </a:pP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            La marginea de Est a orașului Suceava se află Cetatea de Scaun, de atâtea ori asediată, dar niciodată cucerită de oștile străine. Impunătoarea cetate a fost construită în timpul lui Petru I Mușat, fiind menționată pentru prima dată în anul 1388, când domnul a mutat capitala de la Siret la Suceava, fiind reședința domnilor moldoveni mai bine de 200 de ani.            A fost construită de meșterii autohtoni și a fost terminată  în timpul lui Alexandru cel Bun. Ștefan cel Mare a întărit-o, astfel încât a rezistat numeroaselor atacuri din partea dușmanilor. </a:t>
            </a:r>
          </a:p>
          <a:p>
            <a:endParaRPr lang="ro-RO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10000"/>
          </a:bodyPr>
          <a:lstStyle/>
          <a:p>
            <a:r>
              <a:rPr lang="ro-RO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F. Complexul Muzeal Bucovina – Sala Sfatului Domnesc, inițial Sala Tronului</a:t>
            </a:r>
          </a:p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Personajele reprezentate în această cameră au fost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Ștefan cel Mare, Maria Voichița, Bogdan al III-lea cel Orb, Luca Arbore, Boldur Vornicul, Mitropolitul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Theoctist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, boierul Logofăt I. Tăutu, oșteni, dregători, orășeni,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tărani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     Hainele și podoabele purtate de personaje au fost lucrate manual, respectând prototipurile originale. Pentru a apropia manechinele de personajele pe care le reprezintă, a fost folosit păr natural, iar pentru ochi proteze oculare. Corpul acestora a fost realizat din fibră de sticlă.</a:t>
            </a:r>
          </a:p>
          <a:p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Sala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Tronului-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2005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Substituent conținut 3" descr="390px-Stefan_Tr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357298"/>
            <a:ext cx="8143932" cy="476886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85000" lnSpcReduction="10000"/>
          </a:bodyPr>
          <a:lstStyle/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Ultimele modificări ale Complexului Muzeal Suceava s-au realizat între anii 2014-2016,în cadrul proiectului european ,,O clădire de </a:t>
            </a:r>
            <a:r>
              <a:rPr lang="ro-RO" dirty="0" err="1" smtClean="0">
                <a:latin typeface="Times New Roman" pitchFamily="18" charset="0"/>
                <a:cs typeface="Times New Roman" pitchFamily="18" charset="0"/>
              </a:rPr>
              <a:t>patrimoniu-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muzeu pentru mileniul III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’’</a:t>
            </a:r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La 31 iulie 2016, ansamblu a fost redeschis publicului, sub denumirea Sala Sfatului Domnesc, într-o prezentare diferită față de vechea configurație. A fost ales un moment cu încărcătură diplomatică, unde reprezentanții a șase state cu care principatul Moldovei a avut cele mai intense sau de lungă durată legături politice și diplomatice sunt reuniți în fața voievodului Ștefan cel Mare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Țara Românească, Regatul Poloniei, Regatul Ungariei, Veneția, Rusia Kieveană și Imperiul Otoman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bstituent conținut 3" descr="sala tronului 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14290"/>
            <a:ext cx="8286808" cy="595472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10000"/>
          </a:bodyPr>
          <a:lstStyle/>
          <a:p>
            <a:r>
              <a:rPr lang="ro-RO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G. </a:t>
            </a:r>
            <a:r>
              <a:rPr lang="ro-RO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Reuseni-</a:t>
            </a:r>
            <a:r>
              <a:rPr lang="ro-RO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Biserica Tăierea Capului Sfântului Ioan Botezătorul</a:t>
            </a: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      Această biserică este considerată ca fiind ultima ctitorie a Sfântului Ștefan cel Mare. Pe locul unde este ridicată biserica, la data de 15 noiembrie 1451, a fost tăiat capul voievodului Bogdan al II-lea la o nuntă, de către Petru al III-lea Aron, care a dorit sa-l înlăture din scaunul domnesc. </a:t>
            </a: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     Construcția bisericii a fost începută la data de 8 septembrie 1503, însă a fost finalizată la 18 septembrie 1504 de fiul acestuia, Bogdan al III-lea.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 descr="1200px-Biserica__Tăierea_Capului_Sfântului_Ioan_Botezătorul__din_Reuseni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714356"/>
            <a:ext cx="4357718" cy="5357850"/>
          </a:xfrm>
        </p:spPr>
      </p:pic>
      <p:pic>
        <p:nvPicPr>
          <p:cNvPr id="6" name="Substituent conținut 5" descr="Biserica_Tăierea_Capului_Sfântului_Ioan_Botezătorul_din_Reuseni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4" y="714356"/>
            <a:ext cx="3506786" cy="531544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o-RO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H. Cetatea Neamț</a:t>
            </a: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     Este o cetate medievală, aflată la marginea de NV a orașului Târgu Neamț. Cetatea a fost construită în timpul domniei lui Petru I fiind, menționată pentru prima dată la data de 2 februarie 1395, în timpul expediției regelui Sigismund de Luxemburg al Ungariei în Moldova. A fost fortificată de Ștefan cel Mare și distrusă în secolul XVIII-lea (1718) din ordinul domnului Mihai Racoviță.</a:t>
            </a: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       Domnul Ștefan cel Mare a înțeles cel mai bine necesitatea construirii de cetăți fortificate pentru apărarea țării de atacurile turcilor, tătarilor, ungurilor sau polonilor.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        Considerând că Cetatea Neamț nu este suficient întărită pentru a rezista atacurilor inamicilor Moldovei, în răgazul dintre Bătălia de la Podul Înalt (15 ian 1475) și Bătălia de la Valea Albă (26 iulie 1476), el a poruncit supraînălțarea zidurilor cetății cu aproximativ 6-7 m și construirea de creneluri și ferestre înguste, prin care apărătorii cetății puteau să supravegheze și să lovească dușmanii. Pe latura de N a fortului mușatin s-a construit un zid flancat de 4 bastioane, cu înălțimi variabile, de până la 30 m. </a:t>
            </a: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      În anul 1476, după ce învinse oștile Moldovei în Bătălia de la  Valea Albă, sultanul Mahomed al II-lea l-a forțat pe Ștefan cel Mare să se retragă, spre Cetatea Neamț aflată la o distanță de 27 km de locul bătăliei.</a:t>
            </a:r>
            <a:endParaRPr lang="ro-R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</TotalTime>
  <Words>1244</Words>
  <PresentationFormat>Expunere pe ecran (4:3)</PresentationFormat>
  <Paragraphs>45</Paragraphs>
  <Slides>25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25</vt:i4>
      </vt:variant>
    </vt:vector>
  </HeadingPairs>
  <TitlesOfParts>
    <vt:vector size="26" baseType="lpstr">
      <vt:lpstr>Temă Office</vt:lpstr>
      <vt:lpstr>Diapozitivul 1</vt:lpstr>
      <vt:lpstr>EXCURSIA DE STUDIU</vt:lpstr>
      <vt:lpstr>Siturile ștefaniene din N Moldovei</vt:lpstr>
      <vt:lpstr>Diapozitivul 4</vt:lpstr>
      <vt:lpstr>Itinerar- obiective istorice și culturale</vt:lpstr>
      <vt:lpstr>Diapozitivul 6</vt:lpstr>
      <vt:lpstr>Moaștele Sfântului Daniil Sihastrul</vt:lpstr>
      <vt:lpstr>Diapozitivul 8</vt:lpstr>
      <vt:lpstr>Diapozitivul 9</vt:lpstr>
      <vt:lpstr>Diapozitivul 10</vt:lpstr>
      <vt:lpstr>Diapozitivul 11</vt:lpstr>
      <vt:lpstr>Diapozitivul 12</vt:lpstr>
      <vt:lpstr>Diapozitivul 13</vt:lpstr>
      <vt:lpstr>Diapozitivul 14</vt:lpstr>
      <vt:lpstr>Diapozitivul 15</vt:lpstr>
      <vt:lpstr>Diapozitivul 16</vt:lpstr>
      <vt:lpstr>Diapozitivul 17</vt:lpstr>
      <vt:lpstr>Diapozitivul 18</vt:lpstr>
      <vt:lpstr>Sala Tronului- 2005</vt:lpstr>
      <vt:lpstr>Diapozitivul 20</vt:lpstr>
      <vt:lpstr>Diapozitivul 21</vt:lpstr>
      <vt:lpstr>Diapozitivul 22</vt:lpstr>
      <vt:lpstr>Diapozitivul 23</vt:lpstr>
      <vt:lpstr>Diapozitivul 24</vt:lpstr>
      <vt:lpstr>Diapozitivul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CERCUL PEDAGOGIC  AL PROFESORILOR  DIN ZONA  GURA HUMOR   </dc:title>
  <dc:creator>DELL</dc:creator>
  <cp:lastModifiedBy>Asus</cp:lastModifiedBy>
  <cp:revision>139</cp:revision>
  <dcterms:created xsi:type="dcterms:W3CDTF">2021-05-30T09:17:52Z</dcterms:created>
  <dcterms:modified xsi:type="dcterms:W3CDTF">2024-11-11T17:25:28Z</dcterms:modified>
</cp:coreProperties>
</file>